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9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069"/>
        <p:guide pos="399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slide" Target="slide1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635" cy="68586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257175"/>
            <a:ext cx="12192000" cy="63436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35" y="1744345"/>
            <a:ext cx="12192000" cy="33693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>
                <a:latin typeface="黑体" panose="02010609060101010101" charset="-122"/>
                <a:ea typeface="黑体" panose="02010609060101010101" charset="-122"/>
              </a:rPr>
              <a:t>班级历史</a:t>
            </a:r>
            <a:endParaRPr lang="zh-CN" altLang="en-US" sz="40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编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者：鸡架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同侧圆角矩形 7"/>
          <p:cNvSpPr/>
          <p:nvPr/>
        </p:nvSpPr>
        <p:spPr>
          <a:xfrm>
            <a:off x="0" y="0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鸡架制作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同侧圆角矩形 2"/>
          <p:cNvSpPr/>
          <p:nvPr/>
        </p:nvSpPr>
        <p:spPr>
          <a:xfrm>
            <a:off x="10209530" y="660082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鸡架制作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32895" y="257175"/>
            <a:ext cx="459740" cy="634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eaVert"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JIJIA</a:t>
            </a:r>
            <a:r>
              <a:rPr lang="zh-CN" altLang="en-US">
                <a:solidFill>
                  <a:schemeClr val="bg1"/>
                </a:solidFill>
              </a:rPr>
              <a:t>出版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单圆角矩形 1"/>
          <p:cNvSpPr/>
          <p:nvPr/>
        </p:nvSpPr>
        <p:spPr>
          <a:xfrm rot="10800000" flipV="1">
            <a:off x="10756265" y="4479925"/>
            <a:ext cx="1436370" cy="633730"/>
          </a:xfrm>
          <a:prstGeom prst="round1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CNS25-4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0" y="0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目录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-635" y="6600825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同侧圆角矩形 2"/>
          <p:cNvSpPr/>
          <p:nvPr/>
        </p:nvSpPr>
        <p:spPr>
          <a:xfrm>
            <a:off x="10209530" y="660082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鸡架制作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1" name="圆角矩形 130">
            <a:hlinkClick r:id="rId1" action="ppaction://hlinksldjump"/>
          </p:cNvPr>
          <p:cNvSpPr/>
          <p:nvPr/>
        </p:nvSpPr>
        <p:spPr>
          <a:xfrm>
            <a:off x="187960" y="45593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1.1 </a:t>
            </a:r>
            <a:r>
              <a:rPr lang="zh-CN" altLang="en-US"/>
              <a:t>始时期的概要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132" name="圆角矩形 131"/>
          <p:cNvSpPr/>
          <p:nvPr/>
        </p:nvSpPr>
        <p:spPr>
          <a:xfrm>
            <a:off x="3985895" y="459740"/>
            <a:ext cx="715010" cy="272097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U</a:t>
            </a:r>
            <a:endParaRPr lang="en-US" altLang="zh-CN"/>
          </a:p>
          <a:p>
            <a:pPr algn="ctr"/>
            <a:r>
              <a:rPr lang="en-US" altLang="zh-CN"/>
              <a:t>1</a:t>
            </a:r>
            <a:endParaRPr lang="en-US" altLang="zh-CN"/>
          </a:p>
          <a:p>
            <a:pPr algn="ctr"/>
            <a:endParaRPr lang="en-US" altLang="zh-CN"/>
          </a:p>
          <a:p>
            <a:pPr algn="ctr"/>
            <a:r>
              <a:rPr lang="zh-CN" altLang="en-US"/>
              <a:t>始</a:t>
            </a:r>
            <a:endParaRPr lang="zh-CN" altLang="en-US"/>
          </a:p>
          <a:p>
            <a:pPr algn="ctr"/>
            <a:r>
              <a:rPr lang="zh-CN" altLang="en-US"/>
              <a:t>时</a:t>
            </a:r>
            <a:endParaRPr lang="zh-CN" altLang="en-US"/>
          </a:p>
          <a:p>
            <a:pPr algn="ctr"/>
            <a:r>
              <a:rPr lang="zh-CN" altLang="en-US"/>
              <a:t>期</a:t>
            </a:r>
            <a:endParaRPr lang="zh-CN" altLang="en-US"/>
          </a:p>
        </p:txBody>
      </p:sp>
      <p:sp>
        <p:nvSpPr>
          <p:cNvPr id="133" name="圆角矩形 132"/>
          <p:cNvSpPr/>
          <p:nvPr/>
        </p:nvSpPr>
        <p:spPr>
          <a:xfrm>
            <a:off x="1214120" y="910590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1-1 </a:t>
            </a:r>
            <a:r>
              <a:rPr lang="zh-CN" altLang="en-US"/>
              <a:t>前期</a:t>
            </a:r>
            <a:endParaRPr lang="zh-CN" altLang="en-US"/>
          </a:p>
        </p:txBody>
      </p:sp>
      <p:sp>
        <p:nvSpPr>
          <p:cNvPr id="134" name="圆角矩形 133">
            <a:hlinkClick r:id="rId2" action="ppaction://hlinksldjump"/>
          </p:cNvPr>
          <p:cNvSpPr/>
          <p:nvPr/>
        </p:nvSpPr>
        <p:spPr>
          <a:xfrm>
            <a:off x="1213485" y="1365250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ym typeface="+mn-ea"/>
              </a:rPr>
              <a:t>1-2 </a:t>
            </a:r>
            <a:r>
              <a:rPr lang="zh-CN" altLang="en-US">
                <a:sym typeface="+mn-ea"/>
              </a:rPr>
              <a:t>中期</a:t>
            </a:r>
            <a:endParaRPr lang="zh-CN" altLang="en-US">
              <a:sym typeface="+mn-ea"/>
            </a:endParaRPr>
          </a:p>
        </p:txBody>
      </p:sp>
      <p:sp>
        <p:nvSpPr>
          <p:cNvPr id="135" name="圆角矩形 134"/>
          <p:cNvSpPr/>
          <p:nvPr/>
        </p:nvSpPr>
        <p:spPr>
          <a:xfrm>
            <a:off x="187960" y="227457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1.2 </a:t>
            </a:r>
            <a:r>
              <a:rPr lang="zh-CN" altLang="en-US"/>
              <a:t>始时期</a:t>
            </a:r>
            <a:r>
              <a:rPr lang="zh-CN" altLang="en-US"/>
              <a:t>的民族关系</a:t>
            </a:r>
            <a:endParaRPr lang="zh-CN" altLang="en-US"/>
          </a:p>
        </p:txBody>
      </p:sp>
      <p:sp>
        <p:nvSpPr>
          <p:cNvPr id="136" name="圆角矩形 135"/>
          <p:cNvSpPr/>
          <p:nvPr/>
        </p:nvSpPr>
        <p:spPr>
          <a:xfrm>
            <a:off x="1214755" y="1819910"/>
            <a:ext cx="277114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1-3 </a:t>
            </a:r>
            <a:r>
              <a:rPr lang="zh-CN" altLang="en-US"/>
              <a:t>后期</a:t>
            </a:r>
            <a:endParaRPr lang="zh-CN" altLang="en-US"/>
          </a:p>
        </p:txBody>
      </p:sp>
      <p:sp>
        <p:nvSpPr>
          <p:cNvPr id="13" name="同侧圆角矩形 12"/>
          <p:cNvSpPr/>
          <p:nvPr/>
        </p:nvSpPr>
        <p:spPr>
          <a:xfrm>
            <a:off x="0" y="63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目录（导图）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87960" y="272923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1.3 </a:t>
            </a:r>
            <a:r>
              <a:rPr lang="zh-CN" altLang="en-US"/>
              <a:t>始时期的科技与文</a:t>
            </a:r>
            <a:r>
              <a:rPr lang="zh-CN" altLang="en-US"/>
              <a:t>化</a:t>
            </a:r>
            <a:endParaRPr lang="zh-CN" altLang="en-US"/>
          </a:p>
        </p:txBody>
      </p:sp>
      <p:sp>
        <p:nvSpPr>
          <p:cNvPr id="32" name="圆角矩形 31">
            <a:hlinkClick r:id="rId1" action="ppaction://hlinksldjump"/>
          </p:cNvPr>
          <p:cNvSpPr/>
          <p:nvPr/>
        </p:nvSpPr>
        <p:spPr>
          <a:xfrm>
            <a:off x="187960" y="363474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2.1 </a:t>
            </a:r>
            <a:r>
              <a:rPr lang="zh-CN" altLang="en-US"/>
              <a:t>前中期的概要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88595" y="3284220"/>
            <a:ext cx="11816715" cy="34734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U2 </a:t>
            </a:r>
            <a:r>
              <a:rPr lang="zh-CN" altLang="en-US"/>
              <a:t>泛中期</a:t>
            </a:r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187960" y="4085590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1-1 </a:t>
            </a:r>
            <a:r>
              <a:rPr lang="zh-CN" altLang="en-US"/>
              <a:t>前期</a:t>
            </a:r>
            <a:endParaRPr lang="zh-CN" altLang="en-US"/>
          </a:p>
        </p:txBody>
      </p:sp>
      <p:sp>
        <p:nvSpPr>
          <p:cNvPr id="35" name="圆角矩形 34">
            <a:hlinkClick r:id="rId2" action="ppaction://hlinksldjump"/>
          </p:cNvPr>
          <p:cNvSpPr/>
          <p:nvPr/>
        </p:nvSpPr>
        <p:spPr>
          <a:xfrm>
            <a:off x="187325" y="4540250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ym typeface="+mn-ea"/>
              </a:rPr>
              <a:t>1-2 </a:t>
            </a:r>
            <a:r>
              <a:rPr lang="zh-CN" altLang="en-US">
                <a:sym typeface="+mn-ea"/>
              </a:rPr>
              <a:t>中期</a:t>
            </a:r>
            <a:endParaRPr lang="zh-CN" altLang="en-US">
              <a:sym typeface="+mn-ea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87960" y="545338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2.2 </a:t>
            </a:r>
            <a:r>
              <a:rPr lang="zh-CN" altLang="en-US">
                <a:sym typeface="+mn-ea"/>
              </a:rPr>
              <a:t>前中</a:t>
            </a:r>
            <a:r>
              <a:rPr lang="zh-CN" altLang="en-US"/>
              <a:t>期</a:t>
            </a:r>
            <a:r>
              <a:rPr lang="zh-CN" altLang="en-US"/>
              <a:t>的民族关系</a:t>
            </a:r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88595" y="4994910"/>
            <a:ext cx="277114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1-3 </a:t>
            </a:r>
            <a:r>
              <a:rPr lang="zh-CN" altLang="en-US"/>
              <a:t>后期</a:t>
            </a:r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187960" y="5908040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2.3 </a:t>
            </a:r>
            <a:r>
              <a:rPr lang="zh-CN" altLang="en-US">
                <a:sym typeface="+mn-ea"/>
              </a:rPr>
              <a:t>前中</a:t>
            </a:r>
            <a:r>
              <a:rPr lang="zh-CN" altLang="en-US"/>
              <a:t>期的科技与文</a:t>
            </a:r>
            <a:r>
              <a:rPr lang="zh-CN" altLang="en-US"/>
              <a:t>化</a:t>
            </a:r>
            <a:endParaRPr lang="zh-CN" altLang="en-US"/>
          </a:p>
        </p:txBody>
      </p:sp>
      <p:sp>
        <p:nvSpPr>
          <p:cNvPr id="39" name="圆角矩形 38">
            <a:hlinkClick r:id="rId1" action="ppaction://hlinksldjump"/>
          </p:cNvPr>
          <p:cNvSpPr/>
          <p:nvPr/>
        </p:nvSpPr>
        <p:spPr>
          <a:xfrm>
            <a:off x="4197350" y="363156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2.4 </a:t>
            </a:r>
            <a:r>
              <a:rPr lang="zh-CN" altLang="en-US"/>
              <a:t>正中期的概要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4701540" y="4095750"/>
            <a:ext cx="278765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4-1 </a:t>
            </a:r>
            <a:r>
              <a:rPr lang="zh-CN" altLang="en-US"/>
              <a:t>前期</a:t>
            </a:r>
            <a:endParaRPr lang="zh-CN" altLang="en-US"/>
          </a:p>
        </p:txBody>
      </p:sp>
      <p:sp>
        <p:nvSpPr>
          <p:cNvPr id="41" name="圆角矩形 40">
            <a:hlinkClick r:id="rId2" action="ppaction://hlinksldjump"/>
          </p:cNvPr>
          <p:cNvSpPr/>
          <p:nvPr/>
        </p:nvSpPr>
        <p:spPr>
          <a:xfrm>
            <a:off x="4700905" y="4550410"/>
            <a:ext cx="278765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ym typeface="+mn-ea"/>
              </a:rPr>
              <a:t>4-2 </a:t>
            </a:r>
            <a:r>
              <a:rPr lang="zh-CN" altLang="en-US">
                <a:sym typeface="+mn-ea"/>
              </a:rPr>
              <a:t>中期</a:t>
            </a:r>
            <a:endParaRPr lang="zh-CN" altLang="en-US">
              <a:sym typeface="+mn-ea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4197350" y="545020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2.5 </a:t>
            </a:r>
            <a:r>
              <a:rPr lang="zh-CN" altLang="en-US">
                <a:sym typeface="+mn-ea"/>
              </a:rPr>
              <a:t>正中</a:t>
            </a:r>
            <a:r>
              <a:rPr lang="zh-CN" altLang="en-US"/>
              <a:t>期</a:t>
            </a:r>
            <a:r>
              <a:rPr lang="zh-CN" altLang="en-US"/>
              <a:t>的民族关系</a:t>
            </a:r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4702175" y="5005070"/>
            <a:ext cx="278574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4-3 </a:t>
            </a:r>
            <a:r>
              <a:rPr lang="zh-CN" altLang="en-US"/>
              <a:t>后期</a:t>
            </a:r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4197350" y="590486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2.6 </a:t>
            </a:r>
            <a:r>
              <a:rPr lang="zh-CN" altLang="en-US">
                <a:sym typeface="+mn-ea"/>
              </a:rPr>
              <a:t>正中</a:t>
            </a:r>
            <a:r>
              <a:rPr lang="zh-CN" altLang="en-US"/>
              <a:t>期的科技与文</a:t>
            </a:r>
            <a:r>
              <a:rPr lang="zh-CN" altLang="en-US"/>
              <a:t>化</a:t>
            </a:r>
            <a:endParaRPr lang="zh-CN" altLang="en-US"/>
          </a:p>
        </p:txBody>
      </p:sp>
      <p:sp>
        <p:nvSpPr>
          <p:cNvPr id="45" name="圆角矩形 44">
            <a:hlinkClick r:id="rId1" action="ppaction://hlinksldjump"/>
          </p:cNvPr>
          <p:cNvSpPr/>
          <p:nvPr/>
        </p:nvSpPr>
        <p:spPr>
          <a:xfrm>
            <a:off x="8206740" y="363791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2.7 </a:t>
            </a:r>
            <a:r>
              <a:rPr lang="zh-CN" altLang="en-US"/>
              <a:t>后中期的概要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9229090" y="4092575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7-1 </a:t>
            </a:r>
            <a:r>
              <a:rPr lang="zh-CN" altLang="en-US"/>
              <a:t>前期</a:t>
            </a:r>
            <a:endParaRPr lang="zh-CN" altLang="en-US"/>
          </a:p>
        </p:txBody>
      </p:sp>
      <p:sp>
        <p:nvSpPr>
          <p:cNvPr id="47" name="圆角矩形 46">
            <a:hlinkClick r:id="rId2" action="ppaction://hlinksldjump"/>
          </p:cNvPr>
          <p:cNvSpPr/>
          <p:nvPr/>
        </p:nvSpPr>
        <p:spPr>
          <a:xfrm>
            <a:off x="9228455" y="4547235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ym typeface="+mn-ea"/>
              </a:rPr>
              <a:t>7-2 </a:t>
            </a:r>
            <a:r>
              <a:rPr lang="zh-CN" altLang="en-US">
                <a:sym typeface="+mn-ea"/>
              </a:rPr>
              <a:t>中期</a:t>
            </a:r>
            <a:endParaRPr lang="zh-CN" altLang="en-US">
              <a:sym typeface="+mn-ea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8206740" y="545655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2.8 </a:t>
            </a:r>
            <a:r>
              <a:rPr lang="zh-CN" altLang="en-US">
                <a:sym typeface="+mn-ea"/>
              </a:rPr>
              <a:t>后中</a:t>
            </a:r>
            <a:r>
              <a:rPr lang="zh-CN" altLang="en-US"/>
              <a:t>期</a:t>
            </a:r>
            <a:r>
              <a:rPr lang="zh-CN" altLang="en-US"/>
              <a:t>的民族关系</a:t>
            </a:r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9229725" y="5001895"/>
            <a:ext cx="277114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7-3 </a:t>
            </a:r>
            <a:r>
              <a:rPr lang="zh-CN" altLang="en-US"/>
              <a:t>后期</a:t>
            </a:r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8206740" y="591121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2.9 </a:t>
            </a:r>
            <a:r>
              <a:rPr lang="zh-CN" altLang="en-US">
                <a:sym typeface="+mn-ea"/>
              </a:rPr>
              <a:t>后中</a:t>
            </a:r>
            <a:r>
              <a:rPr lang="zh-CN" altLang="en-US"/>
              <a:t>期的科技与文</a:t>
            </a:r>
            <a:r>
              <a:rPr lang="zh-CN" altLang="en-US"/>
              <a:t>化</a:t>
            </a:r>
            <a:endParaRPr lang="zh-CN" altLang="en-US"/>
          </a:p>
        </p:txBody>
      </p:sp>
      <p:sp>
        <p:nvSpPr>
          <p:cNvPr id="6" name="圆角矩形 5">
            <a:hlinkClick r:id="rId1" action="ppaction://hlinksldjump"/>
          </p:cNvPr>
          <p:cNvSpPr/>
          <p:nvPr/>
        </p:nvSpPr>
        <p:spPr>
          <a:xfrm>
            <a:off x="8206740" y="45529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3.1 </a:t>
            </a:r>
            <a:r>
              <a:rPr lang="zh-CN" altLang="en-US"/>
              <a:t>终时期的概要</a:t>
            </a:r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7491730" y="452755"/>
            <a:ext cx="715010" cy="272097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U</a:t>
            </a:r>
            <a:endParaRPr lang="en-US" altLang="zh-CN"/>
          </a:p>
          <a:p>
            <a:pPr algn="ctr"/>
            <a:r>
              <a:rPr lang="en-US" altLang="zh-CN"/>
              <a:t>3</a:t>
            </a:r>
            <a:endParaRPr lang="en-US" altLang="zh-CN"/>
          </a:p>
          <a:p>
            <a:pPr algn="ctr"/>
            <a:endParaRPr lang="zh-CN" altLang="en-US"/>
          </a:p>
          <a:p>
            <a:pPr algn="ctr"/>
            <a:r>
              <a:rPr lang="zh-CN" altLang="en-US"/>
              <a:t>末</a:t>
            </a:r>
            <a:endParaRPr lang="zh-CN" altLang="en-US"/>
          </a:p>
          <a:p>
            <a:pPr algn="ctr"/>
            <a:r>
              <a:rPr lang="zh-CN" altLang="en-US"/>
              <a:t>路</a:t>
            </a:r>
            <a:endParaRPr lang="zh-CN" altLang="en-US"/>
          </a:p>
          <a:p>
            <a:pPr algn="ctr"/>
            <a:r>
              <a:rPr lang="zh-CN" altLang="en-US"/>
              <a:t>期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8206740" y="909955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1-1 </a:t>
            </a:r>
            <a:r>
              <a:rPr lang="zh-CN" altLang="en-US"/>
              <a:t>前期</a:t>
            </a:r>
            <a:endParaRPr lang="zh-CN" altLang="en-US"/>
          </a:p>
        </p:txBody>
      </p:sp>
      <p:sp>
        <p:nvSpPr>
          <p:cNvPr id="11" name="圆角矩形 10">
            <a:hlinkClick r:id="rId2" action="ppaction://hlinksldjump"/>
          </p:cNvPr>
          <p:cNvSpPr/>
          <p:nvPr/>
        </p:nvSpPr>
        <p:spPr>
          <a:xfrm>
            <a:off x="8206740" y="1364615"/>
            <a:ext cx="277241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ym typeface="+mn-ea"/>
              </a:rPr>
              <a:t>1-2 </a:t>
            </a:r>
            <a:r>
              <a:rPr lang="zh-CN" altLang="en-US">
                <a:sym typeface="+mn-ea"/>
              </a:rPr>
              <a:t>中期</a:t>
            </a:r>
            <a:endParaRPr lang="zh-CN" altLang="en-US"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206740" y="227393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3.2 </a:t>
            </a:r>
            <a:r>
              <a:rPr lang="zh-CN" altLang="en-US"/>
              <a:t>终时期</a:t>
            </a:r>
            <a:r>
              <a:rPr lang="zh-CN" altLang="en-US"/>
              <a:t>的民族关系</a:t>
            </a: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8206740" y="1819275"/>
            <a:ext cx="2771140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1-3 </a:t>
            </a:r>
            <a:r>
              <a:rPr lang="zh-CN" altLang="en-US"/>
              <a:t>后期</a:t>
            </a:r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206740" y="2728595"/>
            <a:ext cx="3797935" cy="45148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3.3 </a:t>
            </a:r>
            <a:r>
              <a:rPr lang="zh-CN" altLang="en-US"/>
              <a:t>终时期的科技与文</a:t>
            </a:r>
            <a:r>
              <a:rPr lang="zh-CN" altLang="en-US"/>
              <a:t>化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8" grpId="0" animBg="1"/>
      <p:bldP spid="8" grpId="1" animBg="1"/>
      <p:bldP spid="3" grpId="0" animBg="1"/>
      <p:bldP spid="3" grpId="1" animBg="1"/>
      <p:bldP spid="129" grpId="0" bldLvl="0" animBg="1"/>
      <p:bldP spid="129" grpId="1" animBg="1"/>
      <p:bldP spid="13" grpId="0" bldLvl="0" animBg="1"/>
      <p:bldP spid="13" grpId="1" animBg="1"/>
      <p:bldP spid="131" grpId="0" animBg="1"/>
      <p:bldP spid="133" grpId="0" bldLvl="0" animBg="1"/>
      <p:bldP spid="134" grpId="0" bldLvl="0" animBg="1"/>
      <p:bldP spid="136" grpId="0" bldLvl="0" animBg="1"/>
      <p:bldP spid="135" grpId="0" animBg="1"/>
      <p:bldP spid="132" grpId="0" bldLvl="0" animBg="1"/>
      <p:bldP spid="131" grpId="1" animBg="1"/>
      <p:bldP spid="133" grpId="1" animBg="1"/>
      <p:bldP spid="134" grpId="1" animBg="1"/>
      <p:bldP spid="136" grpId="1" animBg="1"/>
      <p:bldP spid="135" grpId="1" animBg="1"/>
      <p:bldP spid="132" grpId="1" animBg="1"/>
      <p:bldP spid="31" grpId="0" bldLvl="0" animBg="1"/>
      <p:bldP spid="31" grpId="1" animBg="1"/>
      <p:bldP spid="32" grpId="0" bldLvl="0" animBg="1"/>
      <p:bldP spid="34" grpId="0" bldLvl="0" animBg="1"/>
      <p:bldP spid="35" grpId="0" bldLvl="0" animBg="1"/>
      <p:bldP spid="37" grpId="0" bldLvl="0" animBg="1"/>
      <p:bldP spid="36" grpId="0" bldLvl="0" animBg="1"/>
      <p:bldP spid="33" grpId="0" bldLvl="0" animBg="1"/>
      <p:bldP spid="32" grpId="1" animBg="1"/>
      <p:bldP spid="34" grpId="1" animBg="1"/>
      <p:bldP spid="35" grpId="1" animBg="1"/>
      <p:bldP spid="37" grpId="1" animBg="1"/>
      <p:bldP spid="36" grpId="1" animBg="1"/>
      <p:bldP spid="33" grpId="1" animBg="1"/>
      <p:bldP spid="38" grpId="0" bldLvl="0" animBg="1"/>
      <p:bldP spid="38" grpId="1" animBg="1"/>
      <p:bldP spid="39" grpId="0" bldLvl="0" animBg="1"/>
      <p:bldP spid="40" grpId="0" bldLvl="0" animBg="1"/>
      <p:bldP spid="41" grpId="0" bldLvl="0" animBg="1"/>
      <p:bldP spid="43" grpId="0" bldLvl="0" animBg="1"/>
      <p:bldP spid="42" grpId="0" bldLvl="0" animBg="1"/>
      <p:bldP spid="39" grpId="1" animBg="1"/>
      <p:bldP spid="40" grpId="1" animBg="1"/>
      <p:bldP spid="41" grpId="1" animBg="1"/>
      <p:bldP spid="43" grpId="1" animBg="1"/>
      <p:bldP spid="42" grpId="1" animBg="1"/>
      <p:bldP spid="44" grpId="0" bldLvl="0" animBg="1"/>
      <p:bldP spid="44" grpId="1" animBg="1"/>
      <p:bldP spid="45" grpId="0" bldLvl="0" animBg="1"/>
      <p:bldP spid="46" grpId="0" bldLvl="0" animBg="1"/>
      <p:bldP spid="47" grpId="0" bldLvl="0" animBg="1"/>
      <p:bldP spid="49" grpId="0" bldLvl="0" animBg="1"/>
      <p:bldP spid="48" grpId="0" bldLvl="0" animBg="1"/>
      <p:bldP spid="45" grpId="1" animBg="1"/>
      <p:bldP spid="46" grpId="1" animBg="1"/>
      <p:bldP spid="47" grpId="1" animBg="1"/>
      <p:bldP spid="49" grpId="1" animBg="1"/>
      <p:bldP spid="48" grpId="1" animBg="1"/>
      <p:bldP spid="50" grpId="0" bldLvl="0" animBg="1"/>
      <p:bldP spid="50" grpId="1" animBg="1"/>
      <p:bldP spid="6" grpId="0" bldLvl="0" animBg="1"/>
      <p:bldP spid="10" grpId="0" bldLvl="0" animBg="1"/>
      <p:bldP spid="11" grpId="0" bldLvl="0" animBg="1"/>
      <p:bldP spid="14" grpId="0" bldLvl="0" animBg="1"/>
      <p:bldP spid="12" grpId="0" bldLvl="0" animBg="1"/>
      <p:bldP spid="9" grpId="0" bldLvl="0" animBg="1"/>
      <p:bldP spid="6" grpId="1" animBg="1"/>
      <p:bldP spid="10" grpId="1" animBg="1"/>
      <p:bldP spid="11" grpId="1" animBg="1"/>
      <p:bldP spid="14" grpId="1" animBg="1"/>
      <p:bldP spid="12" grpId="1" animBg="1"/>
      <p:bldP spid="9" grpId="1" animBg="1"/>
      <p:bldP spid="15" grpId="0" bldLvl="0" animBg="1"/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0" y="0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目录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-635" y="6600825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同侧圆角矩形 2"/>
          <p:cNvSpPr/>
          <p:nvPr/>
        </p:nvSpPr>
        <p:spPr>
          <a:xfrm>
            <a:off x="10209530" y="660082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始时期的概要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同侧圆角矩形 12"/>
          <p:cNvSpPr/>
          <p:nvPr/>
        </p:nvSpPr>
        <p:spPr>
          <a:xfrm>
            <a:off x="0" y="63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第一单元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0" y="1940560"/>
            <a:ext cx="12192000" cy="2976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00000"/>
              </a:lnSpc>
            </a:pPr>
            <a:r>
              <a:rPr lang="zh-CN" altLang="en-US" sz="6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第一单元</a:t>
            </a:r>
            <a:r>
              <a:rPr lang="en-US" altLang="zh-CN" sz="6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60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</a:t>
            </a:r>
            <a:endParaRPr lang="zh-CN" altLang="en-US" sz="60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始时期的</a:t>
            </a:r>
            <a:r>
              <a:rPr lang="zh-CN" altLang="en-US" sz="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概要</a:t>
            </a:r>
            <a:endParaRPr lang="zh-CN" altLang="en-US" sz="96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ver dir="d"/>
      </p:transition>
    </mc:Choice>
    <mc:Fallback>
      <p:transition spd="slow">
        <p:cover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8" grpId="0" bldLvl="0" animBg="1"/>
      <p:bldP spid="8" grpId="1" animBg="1"/>
      <p:bldP spid="3" grpId="0" bldLvl="0" animBg="1"/>
      <p:bldP spid="3" grpId="1" animBg="1"/>
      <p:bldP spid="129" grpId="0" bldLvl="0" animBg="1"/>
      <p:bldP spid="129" grpId="1" animBg="1"/>
      <p:bldP spid="13" grpId="0" bldLvl="0" animBg="1"/>
      <p:bldP spid="13" grpId="1" animBg="1"/>
      <p:bldP spid="115" grpId="0"/>
      <p:bldP spid="1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1-1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前期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同侧圆角矩形 7"/>
          <p:cNvSpPr/>
          <p:nvPr/>
        </p:nvSpPr>
        <p:spPr>
          <a:xfrm>
            <a:off x="0" y="0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目录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-635" y="6600825"/>
            <a:ext cx="12192635" cy="2578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同侧圆角矩形 2"/>
          <p:cNvSpPr/>
          <p:nvPr/>
        </p:nvSpPr>
        <p:spPr>
          <a:xfrm>
            <a:off x="10209530" y="660082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始时期的概要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同侧圆角矩形 12"/>
          <p:cNvSpPr/>
          <p:nvPr/>
        </p:nvSpPr>
        <p:spPr>
          <a:xfrm>
            <a:off x="0" y="635"/>
            <a:ext cx="1982470" cy="257175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第一单元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257810"/>
            <a:ext cx="12191365" cy="969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同学们都知道，暑假共有整整两个月的时间，那么你会怎么安排时间呢，安排的到底合不合理呢，那么现在，让我们来看看古人是怎么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度过暑假的吧！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/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现在，让我们把时间调回到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2026-08-21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，来看看最后几天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的古人的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聊天记录吧。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 descr="微信图片_20260919205010_13_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955" y="1296035"/>
            <a:ext cx="4686935" cy="15392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52060" y="1403350"/>
            <a:ext cx="6436360" cy="1934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31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日下午，群主再次发布了</a:t>
            </a:r>
            <a:r>
              <a:rPr lang="zh-CN" altLang="en-US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老师忘记布置英语作业</a:t>
            </a:r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 thruBlk="1"/>
      </p:transition>
    </mc:Choice>
    <mc:Fallback>
      <p:transition spd="slow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WPS 演示</Application>
  <PresentationFormat>宽屏</PresentationFormat>
  <Paragraphs>115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黑体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Win11</dc:creator>
  <cp:lastModifiedBy>Win11</cp:lastModifiedBy>
  <cp:revision>185</cp:revision>
  <dcterms:created xsi:type="dcterms:W3CDTF">2019-06-19T02:08:00Z</dcterms:created>
  <dcterms:modified xsi:type="dcterms:W3CDTF">2026-09-19T12:56:43Z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C9A9605655534B50A985B1044CCF2630_11</vt:lpwstr>
  </property>
</Properties>
</file>